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6" r:id="rId12"/>
    <p:sldId id="268" r:id="rId13"/>
    <p:sldId id="269" r:id="rId14"/>
    <p:sldId id="270" r:id="rId15"/>
    <p:sldId id="271" r:id="rId16"/>
    <p:sldId id="264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6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948" y="609600"/>
            <a:ext cx="5404104" cy="3282696"/>
          </a:xfrm>
          <a:prstGeom prst="roundRect">
            <a:avLst>
              <a:gd name="adj" fmla="val 10522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vert="horz" lIns="91440" tIns="182880" rIns="91440" bIns="18288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342900" indent="-342900" algn="ctr" defTabSz="914400" rtl="0" eaLnBrk="1" latinLnBrk="0" hangingPunct="1">
              <a:lnSpc>
                <a:spcPts val="5200"/>
              </a:lnSpc>
              <a:spcBef>
                <a:spcPts val="2000"/>
              </a:spcBef>
              <a:buSzPct val="80000"/>
              <a:buFont typeface="Wingdings" pitchFamily="2" charset="2"/>
              <a:buNone/>
              <a:defRPr sz="5400" b="1" kern="1200" baseline="0">
                <a:gradFill>
                  <a:gsLst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191000"/>
            <a:ext cx="5029200" cy="1447800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22C2F-A86F-0C41-8D7C-0DA41DE1B623}" type="datetimeFigureOut">
              <a:rPr lang="en-US" smtClean="0"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22C2F-A86F-0C41-8D7C-0DA41DE1B623}" type="datetimeFigureOut">
              <a:rPr lang="en-US" smtClean="0"/>
              <a:t>6/11/10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A29-02BC-DF46-9B49-0181BB0079F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807293" cy="968189"/>
          </a:xfr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b="1" kern="1200" baseline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807293" cy="3585882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>
              <a:lnSpc>
                <a:spcPct val="110000"/>
              </a:lnSpc>
              <a:buNone/>
              <a:defRPr sz="20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00600" y="671514"/>
            <a:ext cx="3810000" cy="4599734"/>
          </a:xfrm>
          <a:prstGeom prst="roundRect">
            <a:avLst>
              <a:gd name="adj" fmla="val 439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>
            <a:noAutofit/>
            <a:scene3d>
              <a:camera prst="orthographicFront"/>
              <a:lightRig rig="chilly" dir="t"/>
            </a:scene3d>
            <a:sp3d extrusionH="6350">
              <a:bevelT w="19050" h="12700" prst="softRound"/>
              <a:extrusionClr>
                <a:schemeClr val="bg1"/>
              </a:extrusionClr>
            </a:sp3d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SzPct val="80000"/>
              <a:buFont typeface="Wingdings" pitchFamily="2" charset="2"/>
              <a:buNone/>
              <a:defRPr sz="24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innerShdw blurRad="63500" dist="25400" dir="10800000">
                    <a:schemeClr val="bg1">
                      <a:alpha val="50000"/>
                    </a:scheme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0306"/>
            <a:ext cx="5484813" cy="1143000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00" y="1747839"/>
            <a:ext cx="7823200" cy="4316411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22C2F-A86F-0C41-8D7C-0DA41DE1B623}" type="datetimeFigureOut">
              <a:rPr lang="en-US" smtClean="0"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A29-02BC-DF46-9B49-0181BB0079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2082" y="389966"/>
            <a:ext cx="1524000" cy="5736198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399" y="644525"/>
            <a:ext cx="6399213" cy="5419726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22C2F-A86F-0C41-8D7C-0DA41DE1B623}" type="datetimeFigureOut">
              <a:rPr lang="en-US" smtClean="0"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A29-02BC-DF46-9B49-0181BB0079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22C2F-A86F-0C41-8D7C-0DA41DE1B623}" type="datetimeFigureOut">
              <a:rPr lang="en-US" smtClean="0"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A29-02BC-DF46-9B49-0181BB0079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881187" y="631824"/>
            <a:ext cx="5407025" cy="3281363"/>
          </a:xfrm>
          <a:prstGeom prst="roundRect">
            <a:avLst>
              <a:gd name="adj" fmla="val 888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368" y="4495800"/>
            <a:ext cx="7827264" cy="1219200"/>
          </a:xfrm>
        </p:spPr>
        <p:txBody>
          <a:bodyPr anchor="b" anchorCtr="0">
            <a:noAutofit/>
          </a:bodyPr>
          <a:lstStyle>
            <a:lvl1pPr>
              <a:lnSpc>
                <a:spcPts val="5200"/>
              </a:lnSpc>
              <a:defRPr sz="48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" y="5715000"/>
            <a:ext cx="7827264" cy="501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21132"/>
            <a:ext cx="2133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4D22C2F-A86F-0C41-8D7C-0DA41DE1B623}" type="datetimeFigureOut">
              <a:rPr lang="en-US" smtClean="0"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2541"/>
            <a:ext cx="2895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2541"/>
            <a:ext cx="2133600" cy="300318"/>
          </a:xfrm>
        </p:spPr>
        <p:txBody>
          <a:bodyPr/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AF92A29-02BC-DF46-9B49-0181BB0079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2424953"/>
            <a:ext cx="7823200" cy="1474788"/>
          </a:xfrm>
        </p:spPr>
        <p:txBody>
          <a:bodyPr anchor="b" anchorCtr="0"/>
          <a:lstStyle>
            <a:lvl1pPr algn="ctr">
              <a:defRPr sz="4800" b="1" cap="none" baseline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0" y="3913188"/>
            <a:ext cx="7823200" cy="5546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47838"/>
            <a:ext cx="3563470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747838"/>
            <a:ext cx="3565526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22C2F-A86F-0C41-8D7C-0DA41DE1B623}" type="datetimeFigureOut">
              <a:rPr lang="en-US" smtClean="0"/>
              <a:t>6/11/10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A29-02BC-DF46-9B49-0181BB0079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8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398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71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71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22C2F-A86F-0C41-8D7C-0DA41DE1B623}" type="datetimeFigureOut">
              <a:rPr lang="en-US" smtClean="0"/>
              <a:t>6/11/10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A29-02BC-DF46-9B49-0181BB0079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22C2F-A86F-0C41-8D7C-0DA41DE1B623}" type="datetimeFigureOut">
              <a:rPr lang="en-US" smtClean="0"/>
              <a:t>6/11/10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A29-02BC-DF46-9B49-0181BB0079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22C2F-A86F-0C41-8D7C-0DA41DE1B623}" type="datetimeFigureOut">
              <a:rPr lang="en-US" smtClean="0"/>
              <a:t>6/11/10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A29-02BC-DF46-9B49-0181BB0079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794760" cy="968189"/>
          </a:xfrm>
        </p:spPr>
        <p:txBody>
          <a:bodyPr anchor="b"/>
          <a:lstStyle>
            <a:lvl1pPr algn="l">
              <a:lnSpc>
                <a:spcPts val="4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58906"/>
            <a:ext cx="3794760" cy="5405719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>
                <a:effectLst/>
              </a:defRPr>
            </a:lvl1pPr>
            <a:lvl2pPr>
              <a:spcBef>
                <a:spcPts val="2000"/>
              </a:spcBef>
              <a:defRPr sz="2000">
                <a:effectLst/>
              </a:defRPr>
            </a:lvl2pPr>
            <a:lvl3pPr>
              <a:spcBef>
                <a:spcPts val="2000"/>
              </a:spcBef>
              <a:defRPr sz="1800">
                <a:effectLst/>
              </a:defRPr>
            </a:lvl3pPr>
            <a:lvl4pPr>
              <a:spcBef>
                <a:spcPts val="2000"/>
              </a:spcBef>
              <a:defRPr sz="1800">
                <a:effectLst/>
              </a:defRPr>
            </a:lvl4pPr>
            <a:lvl5pPr>
              <a:spcBef>
                <a:spcPts val="2000"/>
              </a:spcBef>
              <a:defRPr sz="1800">
                <a:effectLst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794760" cy="38144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0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22C2F-A86F-0C41-8D7C-0DA41DE1B623}" type="datetimeFigureOut">
              <a:rPr lang="en-US" smtClean="0"/>
              <a:t>6/11/10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A29-02BC-DF46-9B49-0181BB0079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1264024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ctr">
            <a:noAutofit/>
            <a:sp3d extrusionH="12700">
              <a:extrusionClr>
                <a:schemeClr val="bg1"/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47838"/>
            <a:ext cx="7313613" cy="4303338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44D22C2F-A86F-0C41-8D7C-0DA41DE1B623}" type="datetimeFigureOut">
              <a:rPr lang="en-US" smtClean="0"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25988"/>
            <a:ext cx="2895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AF92A29-02BC-DF46-9B49-0181BB0079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</p:sldLayoutIdLst>
  <p:txStyles>
    <p:titleStyle>
      <a:lvl1pPr algn="ctr" defTabSz="914400" rtl="0" eaLnBrk="1" latinLnBrk="0" hangingPunct="1">
        <a:lnSpc>
          <a:spcPts val="5600"/>
        </a:lnSpc>
        <a:spcBef>
          <a:spcPct val="0"/>
        </a:spcBef>
        <a:buNone/>
        <a:defRPr sz="5400" b="1" kern="1200" baseline="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SzPct val="80000"/>
        <a:buFont typeface="Wingdings" pitchFamily="2" charset="2"/>
        <a:buChar char="l"/>
        <a:defRPr sz="24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2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0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SPELLING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31 / 502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Spelling Suffixes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Keep the final –</a:t>
            </a:r>
            <a:r>
              <a:rPr lang="en-US" dirty="0" err="1" smtClean="0"/>
              <a:t>e</a:t>
            </a:r>
            <a:r>
              <a:rPr lang="en-US" dirty="0" smtClean="0"/>
              <a:t> when the suffix begins with a consonant:</a:t>
            </a:r>
          </a:p>
          <a:p>
            <a:r>
              <a:rPr lang="en-US" dirty="0" smtClean="0"/>
              <a:t>Require – requirement</a:t>
            </a:r>
          </a:p>
          <a:p>
            <a:r>
              <a:rPr lang="en-US" dirty="0" smtClean="0"/>
              <a:t>Like-likely</a:t>
            </a:r>
          </a:p>
          <a:p>
            <a:r>
              <a:rPr lang="en-US" dirty="0" smtClean="0"/>
              <a:t>EXCEPTIONS</a:t>
            </a:r>
          </a:p>
          <a:p>
            <a:pPr lvl="1"/>
            <a:r>
              <a:rPr lang="en-US" dirty="0" smtClean="0"/>
              <a:t>Argue – argument</a:t>
            </a:r>
          </a:p>
          <a:p>
            <a:pPr lvl="1"/>
            <a:r>
              <a:rPr lang="en-US" dirty="0" smtClean="0"/>
              <a:t>Judge – judgment</a:t>
            </a:r>
          </a:p>
          <a:p>
            <a:pPr lvl="1"/>
            <a:r>
              <a:rPr lang="en-US" dirty="0" smtClean="0"/>
              <a:t>True - truly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Spelling Suffixes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Words that double a final letter</a:t>
            </a:r>
          </a:p>
          <a:p>
            <a:r>
              <a:rPr lang="en-US" dirty="0" smtClean="0"/>
              <a:t>A consonant – double it only if </a:t>
            </a:r>
          </a:p>
          <a:p>
            <a:pPr lvl="1"/>
            <a:r>
              <a:rPr lang="en-US" dirty="0" smtClean="0"/>
              <a:t>Last two letters are a vowel followed by a consonant.</a:t>
            </a:r>
          </a:p>
          <a:p>
            <a:pPr lvl="1"/>
            <a:r>
              <a:rPr lang="en-US" dirty="0" smtClean="0"/>
              <a:t>Has one syllable or is accented on the last syllable.</a:t>
            </a:r>
          </a:p>
          <a:p>
            <a:pPr lvl="1"/>
            <a:r>
              <a:rPr lang="en-US" dirty="0" smtClean="0"/>
              <a:t>The suffix begins with a vowel:  </a:t>
            </a:r>
          </a:p>
          <a:p>
            <a:pPr lvl="2"/>
            <a:r>
              <a:rPr lang="en-US" dirty="0" smtClean="0"/>
              <a:t>drop – dropped</a:t>
            </a:r>
          </a:p>
          <a:p>
            <a:pPr lvl="2"/>
            <a:r>
              <a:rPr lang="en-US" dirty="0" smtClean="0"/>
              <a:t>Begin – beginning</a:t>
            </a:r>
          </a:p>
          <a:p>
            <a:pPr lvl="2"/>
            <a:r>
              <a:rPr lang="en-US" dirty="0" smtClean="0"/>
              <a:t>Forget - forgettable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Spelling Suffixes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-cede, -</a:t>
            </a:r>
            <a:r>
              <a:rPr lang="en-US" dirty="0" err="1" smtClean="0"/>
              <a:t>ceed</a:t>
            </a:r>
            <a:r>
              <a:rPr lang="en-US" dirty="0" smtClean="0"/>
              <a:t>, -</a:t>
            </a:r>
            <a:r>
              <a:rPr lang="en-US" dirty="0" err="1" smtClean="0"/>
              <a:t>sede</a:t>
            </a:r>
            <a:r>
              <a:rPr lang="en-US" dirty="0" smtClean="0"/>
              <a:t> words</a:t>
            </a:r>
          </a:p>
          <a:p>
            <a:r>
              <a:rPr lang="en-US" dirty="0" smtClean="0"/>
              <a:t>Only one word ends in –</a:t>
            </a:r>
            <a:r>
              <a:rPr lang="en-US" dirty="0" err="1" smtClean="0"/>
              <a:t>sede</a:t>
            </a:r>
            <a:r>
              <a:rPr lang="en-US" dirty="0" smtClean="0"/>
              <a:t> – supersede.</a:t>
            </a:r>
          </a:p>
          <a:p>
            <a:r>
              <a:rPr lang="en-US" dirty="0" smtClean="0"/>
              <a:t>Only three words end in –</a:t>
            </a:r>
            <a:r>
              <a:rPr lang="en-US" dirty="0" err="1" smtClean="0"/>
              <a:t>ceed</a:t>
            </a:r>
            <a:r>
              <a:rPr lang="en-US" dirty="0" smtClean="0"/>
              <a:t> – exceed, proceed, succeed.</a:t>
            </a:r>
          </a:p>
          <a:p>
            <a:r>
              <a:rPr lang="en-US" dirty="0" smtClean="0"/>
              <a:t>All other words with endings that sound like “seed” end in –cede – concede, intercede, precede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Spelling Suffixes </a:t>
            </a:r>
            <a:r>
              <a:rPr lang="en-US" i="1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-ally and –</a:t>
            </a:r>
            <a:r>
              <a:rPr lang="en-US" dirty="0" err="1" smtClean="0"/>
              <a:t>ly</a:t>
            </a:r>
            <a:r>
              <a:rPr lang="en-US" dirty="0" smtClean="0"/>
              <a:t> words</a:t>
            </a:r>
          </a:p>
          <a:p>
            <a:r>
              <a:rPr lang="en-US" dirty="0" smtClean="0"/>
              <a:t>The suffixes –ally and –</a:t>
            </a:r>
            <a:r>
              <a:rPr lang="en-US" dirty="0" err="1" smtClean="0"/>
              <a:t>ly</a:t>
            </a:r>
            <a:r>
              <a:rPr lang="en-US" dirty="0" smtClean="0"/>
              <a:t> turn words into adverbs.</a:t>
            </a:r>
          </a:p>
          <a:p>
            <a:r>
              <a:rPr lang="en-US" dirty="0" smtClean="0"/>
              <a:t>Words ending in –</a:t>
            </a:r>
            <a:r>
              <a:rPr lang="en-US" dirty="0" err="1" smtClean="0"/>
              <a:t>ic</a:t>
            </a:r>
            <a:r>
              <a:rPr lang="en-US" dirty="0" smtClean="0"/>
              <a:t>, add –ally – logically, statistically.</a:t>
            </a:r>
          </a:p>
          <a:p>
            <a:r>
              <a:rPr lang="en-US" dirty="0" smtClean="0"/>
              <a:t>Otherwise, add –</a:t>
            </a:r>
            <a:r>
              <a:rPr lang="en-US" dirty="0" err="1" smtClean="0"/>
              <a:t>ly</a:t>
            </a:r>
            <a:r>
              <a:rPr lang="en-US" dirty="0" smtClean="0"/>
              <a:t> – quickly, sharply.</a:t>
            </a:r>
          </a:p>
          <a:p>
            <a:pPr>
              <a:buNone/>
            </a:pPr>
            <a:r>
              <a:rPr lang="en-US" dirty="0" smtClean="0"/>
              <a:t>-</a:t>
            </a:r>
            <a:r>
              <a:rPr lang="en-US" dirty="0" err="1" smtClean="0"/>
              <a:t>ance</a:t>
            </a:r>
            <a:r>
              <a:rPr lang="en-US" dirty="0" smtClean="0"/>
              <a:t>, -</a:t>
            </a:r>
            <a:r>
              <a:rPr lang="en-US" dirty="0" err="1" smtClean="0"/>
              <a:t>ence</a:t>
            </a:r>
            <a:r>
              <a:rPr lang="en-US" dirty="0" smtClean="0"/>
              <a:t>, and –</a:t>
            </a:r>
            <a:r>
              <a:rPr lang="en-US" dirty="0" err="1" smtClean="0"/>
              <a:t>ible</a:t>
            </a:r>
            <a:r>
              <a:rPr lang="en-US" dirty="0" smtClean="0"/>
              <a:t>, -able</a:t>
            </a:r>
          </a:p>
          <a:p>
            <a:r>
              <a:rPr lang="en-US" dirty="0" smtClean="0"/>
              <a:t>No consistent rules govern words with these suffixes.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“The”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Ie</a:t>
            </a:r>
            <a:r>
              <a:rPr lang="en-US" dirty="0" smtClean="0"/>
              <a:t>, </a:t>
            </a:r>
            <a:r>
              <a:rPr lang="en-US" dirty="0" err="1" smtClean="0"/>
              <a:t>ei</a:t>
            </a:r>
            <a:endParaRPr lang="en-US" dirty="0" smtClean="0"/>
          </a:p>
          <a:p>
            <a:r>
              <a:rPr lang="en-US" dirty="0" smtClean="0"/>
              <a:t>Usually true.</a:t>
            </a:r>
          </a:p>
          <a:p>
            <a:r>
              <a:rPr lang="en-US" dirty="0" smtClean="0"/>
              <a:t>I before </a:t>
            </a:r>
            <a:r>
              <a:rPr lang="en-US" dirty="0" err="1" smtClean="0"/>
              <a:t>e</a:t>
            </a:r>
            <a:r>
              <a:rPr lang="en-US" dirty="0" smtClean="0"/>
              <a:t> (believe, field, grief),</a:t>
            </a:r>
          </a:p>
          <a:p>
            <a:r>
              <a:rPr lang="en-US" dirty="0" smtClean="0"/>
              <a:t>Except after </a:t>
            </a:r>
            <a:r>
              <a:rPr lang="en-US" dirty="0" err="1" smtClean="0"/>
              <a:t>c</a:t>
            </a:r>
            <a:r>
              <a:rPr lang="en-US" dirty="0" smtClean="0"/>
              <a:t> (ceiling, conceit),</a:t>
            </a:r>
          </a:p>
          <a:p>
            <a:r>
              <a:rPr lang="en-US" dirty="0" smtClean="0"/>
              <a:t>Or when sounded like “ay” –</a:t>
            </a:r>
          </a:p>
          <a:p>
            <a:r>
              <a:rPr lang="en-US" dirty="0" smtClean="0"/>
              <a:t>As in neighbor and weigh (eight, vein).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“Exceptions”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Ie</a:t>
            </a:r>
            <a:r>
              <a:rPr lang="en-US" dirty="0" smtClean="0"/>
              <a:t>:  conscience, financier, science, species</a:t>
            </a:r>
          </a:p>
          <a:p>
            <a:r>
              <a:rPr lang="en-US" dirty="0" err="1" smtClean="0"/>
              <a:t>Ei</a:t>
            </a:r>
            <a:r>
              <a:rPr lang="en-US" dirty="0" smtClean="0"/>
              <a:t>:  either, neither, leisure, seize, counterfeit, foreign, forfeit, sleight (as in sleight of hand), weird.</a:t>
            </a:r>
          </a:p>
          <a:p>
            <a:pPr>
              <a:buNone/>
            </a:pPr>
            <a:r>
              <a:rPr lang="en-US" dirty="0" smtClean="0"/>
              <a:t>QUICK REFERENCE 31.2</a:t>
            </a:r>
          </a:p>
          <a:p>
            <a:r>
              <a:rPr lang="en-US" dirty="0" smtClean="0"/>
              <a:t>Homonyms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Exercise 31-1/504</a:t>
            </a:r>
          </a:p>
          <a:p>
            <a:r>
              <a:rPr lang="en-US" dirty="0" smtClean="0"/>
              <a:t>Exercise 31-2/505</a:t>
            </a:r>
          </a:p>
          <a:p>
            <a:r>
              <a:rPr lang="en-US" smtClean="0"/>
              <a:t>Exercise 31-3/511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you are not sure – </a:t>
            </a:r>
          </a:p>
          <a:p>
            <a:r>
              <a:rPr lang="en-US" dirty="0" smtClean="0"/>
              <a:t>CHECK THE DICTIONARY!!!!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Proofreading for errors in spelling.</a:t>
            </a:r>
          </a:p>
          <a:p>
            <a:r>
              <a:rPr lang="en-US" dirty="0" smtClean="0"/>
              <a:t>Slow down your reading speed.</a:t>
            </a:r>
          </a:p>
          <a:p>
            <a:r>
              <a:rPr lang="en-US" dirty="0" smtClean="0"/>
              <a:t>Stay within your ‘visual span.’</a:t>
            </a:r>
          </a:p>
          <a:p>
            <a:r>
              <a:rPr lang="en-US" dirty="0" smtClean="0"/>
              <a:t>Put a ruler under each line.</a:t>
            </a:r>
          </a:p>
          <a:p>
            <a:r>
              <a:rPr lang="en-US" dirty="0" smtClean="0"/>
              <a:t>Read each paragraph in reverse.</a:t>
            </a:r>
          </a:p>
          <a:p>
            <a:r>
              <a:rPr lang="en-US" dirty="0" smtClean="0"/>
              <a:t>QUICK REFERENCE 31.1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Spelling Plurals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Adding –</a:t>
            </a:r>
            <a:r>
              <a:rPr lang="en-US" dirty="0" err="1" smtClean="0"/>
              <a:t>s</a:t>
            </a:r>
            <a:r>
              <a:rPr lang="en-US" dirty="0" smtClean="0"/>
              <a:t> or –</a:t>
            </a:r>
            <a:r>
              <a:rPr lang="en-US" dirty="0" err="1" smtClean="0"/>
              <a:t>es</a:t>
            </a:r>
            <a:endParaRPr lang="en-US" dirty="0" smtClean="0"/>
          </a:p>
          <a:p>
            <a:r>
              <a:rPr lang="en-US" dirty="0" smtClean="0"/>
              <a:t>Words ending in –</a:t>
            </a:r>
            <a:r>
              <a:rPr lang="en-US" dirty="0" err="1" smtClean="0"/>
              <a:t>s</a:t>
            </a:r>
            <a:r>
              <a:rPr lang="en-US" dirty="0" smtClean="0"/>
              <a:t>, -</a:t>
            </a:r>
            <a:r>
              <a:rPr lang="en-US" dirty="0" err="1" smtClean="0"/>
              <a:t>sh</a:t>
            </a:r>
            <a:r>
              <a:rPr lang="en-US" dirty="0" smtClean="0"/>
              <a:t>, -</a:t>
            </a:r>
            <a:r>
              <a:rPr lang="en-US" dirty="0" err="1" smtClean="0"/>
              <a:t>x</a:t>
            </a:r>
            <a:r>
              <a:rPr lang="en-US" dirty="0" smtClean="0"/>
              <a:t>, -</a:t>
            </a:r>
            <a:r>
              <a:rPr lang="en-US" dirty="0" err="1" smtClean="0"/>
              <a:t>z</a:t>
            </a:r>
            <a:r>
              <a:rPr lang="en-US" dirty="0" smtClean="0"/>
              <a:t>, or “soft” –</a:t>
            </a:r>
            <a:r>
              <a:rPr lang="en-US" dirty="0" err="1" smtClean="0"/>
              <a:t>ch</a:t>
            </a:r>
            <a:r>
              <a:rPr lang="en-US" dirty="0" smtClean="0"/>
              <a:t> are formed by adding -</a:t>
            </a:r>
            <a:r>
              <a:rPr lang="en-US" dirty="0" err="1" smtClean="0"/>
              <a:t>es</a:t>
            </a:r>
            <a:r>
              <a:rPr lang="en-US" dirty="0" smtClean="0"/>
              <a:t> to the singular:</a:t>
            </a:r>
          </a:p>
          <a:p>
            <a:pPr lvl="1"/>
            <a:r>
              <a:rPr lang="en-US" dirty="0" smtClean="0"/>
              <a:t>Lens – lenses</a:t>
            </a:r>
          </a:p>
          <a:p>
            <a:pPr lvl="1"/>
            <a:r>
              <a:rPr lang="en-US" dirty="0" smtClean="0"/>
              <a:t>Tax – taxes</a:t>
            </a:r>
          </a:p>
          <a:p>
            <a:pPr lvl="1"/>
            <a:r>
              <a:rPr lang="en-US" dirty="0" smtClean="0"/>
              <a:t>Beach – beaches</a:t>
            </a:r>
          </a:p>
          <a:p>
            <a:r>
              <a:rPr lang="en-US" dirty="0" smtClean="0"/>
              <a:t>Words ending in –</a:t>
            </a:r>
            <a:r>
              <a:rPr lang="en-US" dirty="0" err="1" smtClean="0"/>
              <a:t>o</a:t>
            </a:r>
            <a:r>
              <a:rPr lang="en-US" dirty="0" smtClean="0"/>
              <a:t>:  </a:t>
            </a:r>
          </a:p>
          <a:p>
            <a:pPr lvl="1"/>
            <a:r>
              <a:rPr lang="en-US" dirty="0" smtClean="0"/>
              <a:t>Add –</a:t>
            </a:r>
            <a:r>
              <a:rPr lang="en-US" dirty="0" err="1" smtClean="0"/>
              <a:t>s</a:t>
            </a:r>
            <a:r>
              <a:rPr lang="en-US" dirty="0" smtClean="0"/>
              <a:t> if the –</a:t>
            </a:r>
            <a:r>
              <a:rPr lang="en-US" dirty="0" err="1" smtClean="0"/>
              <a:t>o</a:t>
            </a:r>
            <a:r>
              <a:rPr lang="en-US" dirty="0" smtClean="0"/>
              <a:t> is preceded by a vowel.</a:t>
            </a:r>
          </a:p>
          <a:p>
            <a:pPr lvl="2"/>
            <a:r>
              <a:rPr lang="en-US" dirty="0" smtClean="0"/>
              <a:t>Radio – radios</a:t>
            </a:r>
          </a:p>
          <a:p>
            <a:pPr lvl="2"/>
            <a:r>
              <a:rPr lang="en-US" dirty="0" smtClean="0"/>
              <a:t>Cameo - cameos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Spelling Plurals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–</a:t>
            </a:r>
            <a:r>
              <a:rPr lang="en-US" dirty="0" err="1" smtClean="0"/>
              <a:t>es</a:t>
            </a:r>
            <a:r>
              <a:rPr lang="en-US" dirty="0" smtClean="0"/>
              <a:t> if the –</a:t>
            </a:r>
            <a:r>
              <a:rPr lang="en-US" dirty="0" err="1" smtClean="0"/>
              <a:t>o</a:t>
            </a:r>
            <a:r>
              <a:rPr lang="en-US" dirty="0" smtClean="0"/>
              <a:t> is preceded by a consonant:</a:t>
            </a:r>
          </a:p>
          <a:p>
            <a:pPr lvl="1"/>
            <a:r>
              <a:rPr lang="en-US" dirty="0" smtClean="0"/>
              <a:t>Potato – potatoes.</a:t>
            </a:r>
          </a:p>
          <a:p>
            <a:r>
              <a:rPr lang="en-US" dirty="0" smtClean="0"/>
              <a:t>Words ending in –</a:t>
            </a:r>
            <a:r>
              <a:rPr lang="en-US" dirty="0" err="1" smtClean="0"/>
              <a:t>f</a:t>
            </a:r>
            <a:r>
              <a:rPr lang="en-US" dirty="0" smtClean="0"/>
              <a:t> or –</a:t>
            </a:r>
            <a:r>
              <a:rPr lang="en-US" dirty="0" err="1" smtClean="0"/>
              <a:t>fe</a:t>
            </a:r>
            <a:r>
              <a:rPr lang="en-US" dirty="0" smtClean="0"/>
              <a:t> add –</a:t>
            </a:r>
            <a:r>
              <a:rPr lang="en-US" dirty="0" err="1" smtClean="0"/>
              <a:t>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Belief – beliefs</a:t>
            </a:r>
          </a:p>
          <a:p>
            <a:r>
              <a:rPr lang="en-US" dirty="0" smtClean="0"/>
              <a:t>OR</a:t>
            </a:r>
          </a:p>
          <a:p>
            <a:pPr lvl="1"/>
            <a:r>
              <a:rPr lang="en-US" dirty="0" smtClean="0"/>
              <a:t>Change –</a:t>
            </a:r>
            <a:r>
              <a:rPr lang="en-US" dirty="0" err="1" smtClean="0"/>
              <a:t>f</a:t>
            </a:r>
            <a:r>
              <a:rPr lang="en-US" dirty="0" smtClean="0"/>
              <a:t> or –</a:t>
            </a:r>
            <a:r>
              <a:rPr lang="en-US" dirty="0" err="1" smtClean="0"/>
              <a:t>fe</a:t>
            </a:r>
            <a:r>
              <a:rPr lang="en-US" dirty="0" smtClean="0"/>
              <a:t> to –</a:t>
            </a:r>
            <a:r>
              <a:rPr lang="en-US" dirty="0" err="1" smtClean="0"/>
              <a:t>ve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Life – lives</a:t>
            </a:r>
          </a:p>
          <a:p>
            <a:pPr lvl="2"/>
            <a:r>
              <a:rPr lang="en-US" dirty="0" smtClean="0"/>
              <a:t>Leaf-leaves</a:t>
            </a:r>
          </a:p>
          <a:p>
            <a:r>
              <a:rPr lang="en-US" dirty="0" smtClean="0"/>
              <a:t>Ending in –ff or –</a:t>
            </a:r>
            <a:r>
              <a:rPr lang="en-US" dirty="0" err="1" smtClean="0"/>
              <a:t>ffe</a:t>
            </a:r>
            <a:r>
              <a:rPr lang="en-US" dirty="0" smtClean="0"/>
              <a:t> add an –</a:t>
            </a:r>
            <a:r>
              <a:rPr lang="en-US" dirty="0" err="1" smtClean="0"/>
              <a:t>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Spelling Compound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–</a:t>
            </a:r>
            <a:r>
              <a:rPr lang="en-US" dirty="0" err="1" smtClean="0"/>
              <a:t>s</a:t>
            </a:r>
            <a:r>
              <a:rPr lang="en-US" dirty="0" smtClean="0"/>
              <a:t> or –</a:t>
            </a:r>
            <a:r>
              <a:rPr lang="en-US" dirty="0" err="1" smtClean="0"/>
              <a:t>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Foot – feet</a:t>
            </a:r>
          </a:p>
          <a:p>
            <a:r>
              <a:rPr lang="en-US" dirty="0" smtClean="0"/>
              <a:t>Man – men</a:t>
            </a:r>
          </a:p>
          <a:p>
            <a:r>
              <a:rPr lang="en-US" dirty="0" smtClean="0"/>
              <a:t>Crisis – crises</a:t>
            </a:r>
          </a:p>
          <a:p>
            <a:r>
              <a:rPr lang="en-US" dirty="0" smtClean="0"/>
              <a:t>Child - children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One-Form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Deer</a:t>
            </a:r>
          </a:p>
          <a:p>
            <a:r>
              <a:rPr lang="en-US" dirty="0" smtClean="0"/>
              <a:t>Elk</a:t>
            </a:r>
          </a:p>
          <a:p>
            <a:r>
              <a:rPr lang="en-US" dirty="0" smtClean="0"/>
              <a:t>Fish</a:t>
            </a:r>
          </a:p>
          <a:p>
            <a:r>
              <a:rPr lang="en-US" dirty="0" smtClean="0"/>
              <a:t>Specify number:</a:t>
            </a:r>
          </a:p>
          <a:p>
            <a:pPr lvl="1"/>
            <a:r>
              <a:rPr lang="en-US" dirty="0" smtClean="0"/>
              <a:t>Nine deer.</a:t>
            </a:r>
          </a:p>
          <a:p>
            <a:pPr lvl="1"/>
            <a:r>
              <a:rPr lang="en-US" dirty="0" smtClean="0"/>
              <a:t>One deer.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Spelling Suffixes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-</a:t>
            </a:r>
            <a:r>
              <a:rPr lang="en-US" dirty="0" err="1" smtClean="0"/>
              <a:t>y</a:t>
            </a:r>
            <a:r>
              <a:rPr lang="en-US" dirty="0" smtClean="0"/>
              <a:t> words</a:t>
            </a:r>
          </a:p>
          <a:p>
            <a:r>
              <a:rPr lang="en-US" dirty="0" smtClean="0"/>
              <a:t>Try – tries – tried.</a:t>
            </a:r>
          </a:p>
          <a:p>
            <a:r>
              <a:rPr lang="en-US" dirty="0" smtClean="0"/>
              <a:t>Apply – applying</a:t>
            </a:r>
          </a:p>
          <a:p>
            <a:r>
              <a:rPr lang="en-US" dirty="0" smtClean="0"/>
              <a:t>Employ-employed – employing</a:t>
            </a:r>
          </a:p>
          <a:p>
            <a:pPr>
              <a:buNone/>
            </a:pPr>
            <a:r>
              <a:rPr lang="en-US" dirty="0" smtClean="0"/>
              <a:t>-</a:t>
            </a:r>
            <a:r>
              <a:rPr lang="en-US" dirty="0" err="1" smtClean="0"/>
              <a:t>e</a:t>
            </a:r>
            <a:r>
              <a:rPr lang="en-US" dirty="0" smtClean="0"/>
              <a:t> words – Drop the final –</a:t>
            </a:r>
            <a:r>
              <a:rPr lang="en-US" dirty="0" err="1" smtClean="0"/>
              <a:t>e</a:t>
            </a:r>
            <a:r>
              <a:rPr lang="en-US" dirty="0" smtClean="0"/>
              <a:t> when the suffix begins with a vowel, unless doing this would cause confusion:</a:t>
            </a:r>
          </a:p>
          <a:p>
            <a:r>
              <a:rPr lang="en-US" dirty="0" smtClean="0"/>
              <a:t>Be – being</a:t>
            </a:r>
          </a:p>
          <a:p>
            <a:r>
              <a:rPr lang="en-US" dirty="0" smtClean="0"/>
              <a:t>Require-requiring</a:t>
            </a:r>
          </a:p>
          <a:p>
            <a:r>
              <a:rPr lang="en-US" dirty="0" smtClean="0"/>
              <a:t>L</a:t>
            </a:r>
            <a:r>
              <a:rPr lang="en-US" dirty="0" smtClean="0"/>
              <a:t>ike – liking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udio">
  <a:themeElements>
    <a:clrScheme name="Studio">
      <a:dk1>
        <a:sysClr val="windowText" lastClr="000000"/>
      </a:dk1>
      <a:lt1>
        <a:sysClr val="window" lastClr="FFFFFF"/>
      </a:lt1>
      <a:dk2>
        <a:srgbClr val="535252"/>
      </a:dk2>
      <a:lt2>
        <a:srgbClr val="AAB5C2"/>
      </a:lt2>
      <a:accent1>
        <a:srgbClr val="F7901E"/>
      </a:accent1>
      <a:accent2>
        <a:srgbClr val="FEC60B"/>
      </a:accent2>
      <a:accent3>
        <a:srgbClr val="9FE62F"/>
      </a:accent3>
      <a:accent4>
        <a:srgbClr val="4EA5D1"/>
      </a:accent4>
      <a:accent5>
        <a:srgbClr val="1C4596"/>
      </a:accent5>
      <a:accent6>
        <a:srgbClr val="542D90"/>
      </a:accent6>
      <a:hlink>
        <a:srgbClr val="ED2024"/>
      </a:hlink>
      <a:folHlink>
        <a:srgbClr val="BD912D"/>
      </a:folHlink>
    </a:clrScheme>
    <a:fontScheme name="Studio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Studio">
      <a:fillStyleLst>
        <a:solidFill>
          <a:schemeClr val="phClr"/>
        </a:solidFill>
        <a:gradFill rotWithShape="1">
          <a:gsLst>
            <a:gs pos="3800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</a:schemeClr>
            </a:gs>
            <a:gs pos="60000">
              <a:schemeClr val="phClr"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phClr">
                <a:shade val="20000"/>
                <a:satMod val="100000"/>
                <a:lumMod val="100000"/>
              </a:schemeClr>
            </a:gs>
          </a:gsLst>
          <a:lin ang="5400000" scaled="0"/>
        </a:gradFill>
      </a:fillStyleLst>
      <a:lnStyleLst>
        <a:ln w="285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01600" stA="26000" endPos="20000" dist="12700" dir="5400000" sy="-100000" rotWithShape="0"/>
          </a:effectLst>
        </a:effectStyle>
        <a:effectStyle>
          <a:effectLst>
            <a:outerShdw blurRad="444500" dist="317500" dir="5400000" sx="90000" sy="-2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chilly" dir="t"/>
          </a:scene3d>
          <a:sp3d contourW="12700" prstMaterial="softEdge">
            <a:bevelT w="63500" h="2540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30000">
              <a:schemeClr val="phClr">
                <a:tint val="10000"/>
                <a:alpha val="80000"/>
                <a:satMod val="300000"/>
              </a:schemeClr>
            </a:gs>
            <a:gs pos="100000">
              <a:schemeClr val="phClr">
                <a:tint val="80000"/>
                <a:shade val="100000"/>
                <a:alpha val="100000"/>
                <a:satMod val="200000"/>
              </a:schemeClr>
            </a:gs>
          </a:gsLst>
          <a:lin ang="5400000" scaled="1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Studio.thmx</Template>
  <TotalTime>30</TotalTime>
  <Words>607</Words>
  <Application>Microsoft Macintosh PowerPoint</Application>
  <PresentationFormat>On-screen Show (4:3)</PresentationFormat>
  <Paragraphs>100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Studio</vt:lpstr>
      <vt:lpstr>SPELLING</vt:lpstr>
      <vt:lpstr>1ST RULE</vt:lpstr>
      <vt:lpstr>Proofreading</vt:lpstr>
      <vt:lpstr>Spelling Plurals</vt:lpstr>
      <vt:lpstr>Spelling Plurals continued</vt:lpstr>
      <vt:lpstr>Spelling Compound Words</vt:lpstr>
      <vt:lpstr>Internal Changes</vt:lpstr>
      <vt:lpstr>One-Form words</vt:lpstr>
      <vt:lpstr>Spelling Suffixes</vt:lpstr>
      <vt:lpstr>Spelling Suffixes continued</vt:lpstr>
      <vt:lpstr>Spelling Suffixes continued</vt:lpstr>
      <vt:lpstr>Spelling Suffixes continued</vt:lpstr>
      <vt:lpstr>Spelling Suffixes continued</vt:lpstr>
      <vt:lpstr>“The” Rule</vt:lpstr>
      <vt:lpstr>The “Exceptions”</vt:lpstr>
      <vt:lpstr>Exercises</vt:lpstr>
    </vt:vector>
  </TitlesOfParts>
  <Company>Killeen Independent School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SPELLING</dc:title>
  <dc:creator>KISD</dc:creator>
  <cp:lastModifiedBy>KISD</cp:lastModifiedBy>
  <cp:revision>1</cp:revision>
  <dcterms:created xsi:type="dcterms:W3CDTF">2010-06-12T04:12:41Z</dcterms:created>
  <dcterms:modified xsi:type="dcterms:W3CDTF">2010-06-12T04:43:30Z</dcterms:modified>
</cp:coreProperties>
</file>